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75" r:id="rId7"/>
    <p:sldId id="276" r:id="rId8"/>
    <p:sldId id="278" r:id="rId9"/>
    <p:sldId id="260" r:id="rId10"/>
    <p:sldId id="263" r:id="rId11"/>
    <p:sldId id="264" r:id="rId12"/>
    <p:sldId id="265" r:id="rId13"/>
    <p:sldId id="266" r:id="rId14"/>
    <p:sldId id="267" r:id="rId15"/>
    <p:sldId id="268" r:id="rId16"/>
    <p:sldId id="269" r:id="rId17"/>
    <p:sldId id="261" r:id="rId18"/>
    <p:sldId id="270" r:id="rId19"/>
    <p:sldId id="271" r:id="rId20"/>
    <p:sldId id="272"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smtClean="0"/>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smtClean="0"/>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smtClean="0"/>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smtClean="0"/>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smtClean="0"/>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smtClean="0"/>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smtClean="0"/>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smtClean="0"/>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9/28/2019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lexique.netmath.ca/coupl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254363" y="2125017"/>
            <a:ext cx="8915399" cy="1361260"/>
          </a:xfrm>
        </p:spPr>
        <p:txBody>
          <a:bodyPr>
            <a:normAutofit/>
          </a:bodyPr>
          <a:lstStyle/>
          <a:p>
            <a:r>
              <a:rPr lang="fr-FR" b="1" dirty="0" smtClean="0">
                <a:latin typeface="Arial Black" panose="020B0A04020102020204" pitchFamily="34" charset="0"/>
              </a:rPr>
              <a:t>Présentation Group A</a:t>
            </a:r>
            <a:endParaRPr lang="fr-FR" b="1" dirty="0">
              <a:latin typeface="Arial Black" panose="020B0A04020102020204" pitchFamily="34" charset="0"/>
            </a:endParaRPr>
          </a:p>
        </p:txBody>
      </p:sp>
      <p:sp>
        <p:nvSpPr>
          <p:cNvPr id="3" name="Sous-titre 2"/>
          <p:cNvSpPr>
            <a:spLocks noGrp="1"/>
          </p:cNvSpPr>
          <p:nvPr>
            <p:ph type="subTitle" idx="1"/>
          </p:nvPr>
        </p:nvSpPr>
        <p:spPr>
          <a:xfrm>
            <a:off x="1314204" y="0"/>
            <a:ext cx="8915399" cy="1126283"/>
          </a:xfrm>
        </p:spPr>
        <p:txBody>
          <a:bodyPr/>
          <a:lstStyle/>
          <a:p>
            <a:endParaRPr lang="fr-FR" dirty="0"/>
          </a:p>
        </p:txBody>
      </p:sp>
    </p:spTree>
    <p:extLst>
      <p:ext uri="{BB962C8B-B14F-4D97-AF65-F5344CB8AC3E}">
        <p14:creationId xmlns:p14="http://schemas.microsoft.com/office/powerpoint/2010/main" val="38725549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fr-FR" dirty="0" smtClean="0"/>
              <a:t>1-Les étapes pour créer une base de données :</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823" y="1825625"/>
            <a:ext cx="10599312" cy="4613812"/>
          </a:xfrm>
        </p:spPr>
      </p:pic>
    </p:spTree>
    <p:extLst>
      <p:ext uri="{BB962C8B-B14F-4D97-AF65-F5344CB8AC3E}">
        <p14:creationId xmlns:p14="http://schemas.microsoft.com/office/powerpoint/2010/main" val="34113912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fr-FR" dirty="0" smtClean="0"/>
              <a:t>1-Les </a:t>
            </a:r>
            <a:r>
              <a:rPr lang="fr-FR" dirty="0"/>
              <a:t>étapes pour créer une base de données :</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172" y="1825625"/>
            <a:ext cx="10219656" cy="4351338"/>
          </a:xfrm>
        </p:spPr>
      </p:pic>
    </p:spTree>
    <p:extLst>
      <p:ext uri="{BB962C8B-B14F-4D97-AF65-F5344CB8AC3E}">
        <p14:creationId xmlns:p14="http://schemas.microsoft.com/office/powerpoint/2010/main" val="620170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fr-FR" dirty="0" smtClean="0"/>
              <a:t>1-Les </a:t>
            </a:r>
            <a:r>
              <a:rPr lang="fr-FR" dirty="0"/>
              <a:t>étapes pour créer une base de données :</a:t>
            </a: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6068" y="1825624"/>
            <a:ext cx="10264462" cy="4639569"/>
          </a:xfrm>
        </p:spPr>
      </p:pic>
    </p:spTree>
    <p:extLst>
      <p:ext uri="{BB962C8B-B14F-4D97-AF65-F5344CB8AC3E}">
        <p14:creationId xmlns:p14="http://schemas.microsoft.com/office/powerpoint/2010/main" val="3071207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fr-FR" dirty="0"/>
              <a:t>Les étapes pour créer une </a:t>
            </a:r>
            <a:r>
              <a:rPr lang="fr-FR" dirty="0" smtClean="0"/>
              <a:t>table :</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1" y="1815921"/>
            <a:ext cx="10419008" cy="4391696"/>
          </a:xfrm>
        </p:spPr>
      </p:pic>
    </p:spTree>
    <p:extLst>
      <p:ext uri="{BB962C8B-B14F-4D97-AF65-F5344CB8AC3E}">
        <p14:creationId xmlns:p14="http://schemas.microsoft.com/office/powerpoint/2010/main" val="36030117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fr-FR" dirty="0" smtClean="0"/>
              <a:t>2-Les </a:t>
            </a:r>
            <a:r>
              <a:rPr lang="fr-FR" dirty="0"/>
              <a:t>étapes pour créer une table :</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0006" y="1803042"/>
            <a:ext cx="10689464" cy="4623516"/>
          </a:xfrm>
        </p:spPr>
      </p:pic>
    </p:spTree>
    <p:extLst>
      <p:ext uri="{BB962C8B-B14F-4D97-AF65-F5344CB8AC3E}">
        <p14:creationId xmlns:p14="http://schemas.microsoft.com/office/powerpoint/2010/main" val="4746372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fr-FR" dirty="0" smtClean="0"/>
              <a:t>2-Les </a:t>
            </a:r>
            <a:r>
              <a:rPr lang="fr-FR" dirty="0"/>
              <a:t>étapes pour créer une table :</a:t>
            </a:r>
          </a:p>
        </p:txBody>
      </p:sp>
      <p:sp>
        <p:nvSpPr>
          <p:cNvPr id="3" name="Espace réservé du contenu 2"/>
          <p:cNvSpPr>
            <a:spLocks noGrp="1"/>
          </p:cNvSpPr>
          <p:nvPr>
            <p:ph idx="1"/>
          </p:nvPr>
        </p:nvSpPr>
        <p:spPr/>
        <p:txBody>
          <a:bodyPr/>
          <a:lstStyle/>
          <a:p>
            <a:pPr marL="0" indent="0">
              <a:buNone/>
            </a:pPr>
            <a:r>
              <a:rPr lang="fr-FR" dirty="0" smtClean="0"/>
              <a:t>Par exemple on veut crée une table nomme personne:</a:t>
            </a:r>
          </a:p>
          <a:p>
            <a:r>
              <a:rPr lang="fr-FR" dirty="0" smtClean="0"/>
              <a:t>Nom</a:t>
            </a:r>
          </a:p>
          <a:p>
            <a:r>
              <a:rPr lang="fr-FR" dirty="0" smtClean="0"/>
              <a:t>Age</a:t>
            </a:r>
          </a:p>
          <a:p>
            <a:r>
              <a:rPr lang="fr-FR" dirty="0" smtClean="0"/>
              <a:t>Ville</a:t>
            </a:r>
          </a:p>
          <a:p>
            <a:pPr marL="0" indent="0">
              <a:buNone/>
            </a:pPr>
            <a:endParaRPr lang="fr-FR" dirty="0" smtClean="0"/>
          </a:p>
          <a:p>
            <a:pPr marL="0" indent="0">
              <a:buNone/>
            </a:pPr>
            <a:r>
              <a:rPr lang="fr-FR" dirty="0" smtClean="0"/>
              <a:t>Apres il faut enregistrer la table:</a:t>
            </a:r>
          </a:p>
          <a:p>
            <a:pPr marL="0" inden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566" y="2550018"/>
            <a:ext cx="6439437" cy="153258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890" y="4881094"/>
            <a:ext cx="5609318" cy="1661374"/>
          </a:xfrm>
          <a:prstGeom prst="rect">
            <a:avLst/>
          </a:prstGeom>
        </p:spPr>
      </p:pic>
    </p:spTree>
    <p:extLst>
      <p:ext uri="{BB962C8B-B14F-4D97-AF65-F5344CB8AC3E}">
        <p14:creationId xmlns:p14="http://schemas.microsoft.com/office/powerpoint/2010/main" val="16214428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86684" y="378004"/>
            <a:ext cx="10515600" cy="1325563"/>
          </a:xfrm>
        </p:spPr>
        <p:style>
          <a:lnRef idx="3">
            <a:schemeClr val="lt1"/>
          </a:lnRef>
          <a:fillRef idx="1">
            <a:schemeClr val="accent1"/>
          </a:fillRef>
          <a:effectRef idx="1">
            <a:schemeClr val="accent1"/>
          </a:effectRef>
          <a:fontRef idx="minor">
            <a:schemeClr val="lt1"/>
          </a:fontRef>
        </p:style>
        <p:txBody>
          <a:bodyPr/>
          <a:lstStyle/>
          <a:p>
            <a:r>
              <a:rPr lang="fr-FR" dirty="0" smtClean="0"/>
              <a:t>2-Les </a:t>
            </a:r>
            <a:r>
              <a:rPr lang="fr-FR" dirty="0"/>
              <a:t>étapes pour créer une table :</a:t>
            </a:r>
          </a:p>
        </p:txBody>
      </p:sp>
      <p:sp>
        <p:nvSpPr>
          <p:cNvPr id="3" name="Espace réservé du contenu 2"/>
          <p:cNvSpPr>
            <a:spLocks noGrp="1"/>
          </p:cNvSpPr>
          <p:nvPr>
            <p:ph idx="1"/>
          </p:nvPr>
        </p:nvSpPr>
        <p:spPr/>
        <p:txBody>
          <a:bodyPr/>
          <a:lstStyle/>
          <a:p>
            <a:pPr marL="0" indent="0">
              <a:buNone/>
            </a:pPr>
            <a:r>
              <a:rPr lang="fr-FR" dirty="0" smtClean="0"/>
              <a:t>On donne un nom pour la table et on click sur « OK »:</a:t>
            </a:r>
          </a:p>
          <a:p>
            <a:pPr marL="0" indent="0">
              <a:buNone/>
            </a:pPr>
            <a:endParaRPr lang="fr-FR" dirty="0" smtClean="0"/>
          </a:p>
          <a:p>
            <a:pPr marL="0" indent="0">
              <a:buNone/>
            </a:pPr>
            <a:endParaRPr lang="fr-FR" dirty="0"/>
          </a:p>
          <a:p>
            <a:pPr marL="0" inden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952" y="2253803"/>
            <a:ext cx="6117465" cy="1632625"/>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714" y="4108361"/>
            <a:ext cx="6503830" cy="2331075"/>
          </a:xfrm>
          <a:prstGeom prst="rect">
            <a:avLst/>
          </a:prstGeom>
        </p:spPr>
      </p:pic>
    </p:spTree>
    <p:extLst>
      <p:ext uri="{BB962C8B-B14F-4D97-AF65-F5344CB8AC3E}">
        <p14:creationId xmlns:p14="http://schemas.microsoft.com/office/powerpoint/2010/main" val="3286024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83832" y="2813518"/>
            <a:ext cx="8911687" cy="1280890"/>
          </a:xfrm>
        </p:spPr>
        <p:txBody>
          <a:bodyPr/>
          <a:lstStyle/>
          <a:p>
            <a:pPr marL="857250" indent="-857250">
              <a:buFont typeface="+mj-lt"/>
              <a:buAutoNum type="romanUcPeriod" startAt="6"/>
            </a:pPr>
            <a:r>
              <a:rPr lang="fr-FR" dirty="0"/>
              <a:t>Produit Cartésien.</a:t>
            </a:r>
            <a:br>
              <a:rPr lang="fr-FR" dirty="0"/>
            </a:br>
            <a:endParaRPr lang="fr-FR" dirty="0"/>
          </a:p>
        </p:txBody>
      </p:sp>
    </p:spTree>
    <p:extLst>
      <p:ext uri="{BB962C8B-B14F-4D97-AF65-F5344CB8AC3E}">
        <p14:creationId xmlns:p14="http://schemas.microsoft.com/office/powerpoint/2010/main" val="13512106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Introduction:</a:t>
            </a:r>
            <a:endParaRPr lang="fr-FR" dirty="0"/>
          </a:p>
        </p:txBody>
      </p:sp>
      <p:sp>
        <p:nvSpPr>
          <p:cNvPr id="3" name="Espace réservé du contenu 2"/>
          <p:cNvSpPr>
            <a:spLocks noGrp="1"/>
          </p:cNvSpPr>
          <p:nvPr>
            <p:ph idx="1"/>
          </p:nvPr>
        </p:nvSpPr>
        <p:spPr>
          <a:xfrm>
            <a:off x="2495600" y="2276872"/>
            <a:ext cx="7128792" cy="3456384"/>
          </a:xfrm>
        </p:spPr>
        <p:txBody>
          <a:bodyPr>
            <a:normAutofit fontScale="70000" lnSpcReduction="20000"/>
          </a:bodyPr>
          <a:lstStyle/>
          <a:p>
            <a:pPr indent="0">
              <a:buNone/>
            </a:pPr>
            <a:r>
              <a:rPr lang="fr-FR" sz="3000" b="1" i="1" u="sng" cap="all" dirty="0">
                <a:effectLst>
                  <a:outerShdw blurRad="38100" dist="38100" dir="2700000" algn="tl">
                    <a:srgbClr val="000000">
                      <a:alpha val="43137"/>
                    </a:srgbClr>
                  </a:outerShdw>
                </a:effectLst>
              </a:rPr>
              <a:t>PRODUIT CARTÉSIEN D’ENSEMBLES :</a:t>
            </a:r>
          </a:p>
          <a:p>
            <a:r>
              <a:rPr lang="fr-FR" sz="4600" dirty="0"/>
              <a:t>Le produit cartésien de l’ensemble A par l’ensemble B est l’ensemble de tous les </a:t>
            </a:r>
            <a:r>
              <a:rPr lang="fr-FR" sz="4600" dirty="0">
                <a:ln>
                  <a:solidFill>
                    <a:srgbClr val="FF0000"/>
                  </a:solidFill>
                </a:ln>
                <a:solidFill>
                  <a:schemeClr val="tx1">
                    <a:lumMod val="95000"/>
                    <a:lumOff val="5000"/>
                  </a:schemeClr>
                </a:solidFill>
                <a:hlinkClick r:id="rId2"/>
              </a:rPr>
              <a:t>couples</a:t>
            </a:r>
            <a:r>
              <a:rPr lang="fr-FR" sz="4600" dirty="0"/>
              <a:t> dont l’origine est un élément de l’ensemble A et l’extrémité est un élément de l’ensemble B.</a:t>
            </a:r>
          </a:p>
        </p:txBody>
      </p:sp>
    </p:spTree>
    <p:extLst>
      <p:ext uri="{BB962C8B-B14F-4D97-AF65-F5344CB8AC3E}">
        <p14:creationId xmlns:p14="http://schemas.microsoft.com/office/powerpoint/2010/main" val="35755932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EXEMPLE</a:t>
            </a:r>
            <a:endParaRPr lang="fr-FR" dirty="0"/>
          </a:p>
        </p:txBody>
      </p:sp>
      <p:sp>
        <p:nvSpPr>
          <p:cNvPr id="3" name="Espace réservé du contenu 2"/>
          <p:cNvSpPr>
            <a:spLocks noGrp="1"/>
          </p:cNvSpPr>
          <p:nvPr>
            <p:ph idx="1"/>
          </p:nvPr>
        </p:nvSpPr>
        <p:spPr>
          <a:xfrm>
            <a:off x="2423592" y="2348880"/>
            <a:ext cx="7272808" cy="3240360"/>
          </a:xfrm>
        </p:spPr>
        <p:txBody>
          <a:bodyPr>
            <a:noAutofit/>
          </a:bodyPr>
          <a:lstStyle/>
          <a:p>
            <a:r>
              <a:rPr lang="fr-FR" sz="2000" dirty="0"/>
              <a:t>Soit les ensembles A = {</a:t>
            </a:r>
            <a:r>
              <a:rPr lang="fr-FR" sz="2000" i="1" dirty="0"/>
              <a:t>a</a:t>
            </a:r>
            <a:r>
              <a:rPr lang="fr-FR" sz="2000" dirty="0"/>
              <a:t>, </a:t>
            </a:r>
            <a:r>
              <a:rPr lang="fr-FR" sz="2000" i="1" dirty="0"/>
              <a:t>b</a:t>
            </a:r>
            <a:r>
              <a:rPr lang="fr-FR" sz="2000" dirty="0"/>
              <a:t>, </a:t>
            </a:r>
            <a:r>
              <a:rPr lang="fr-FR" sz="2000" i="1" dirty="0"/>
              <a:t>c</a:t>
            </a:r>
            <a:r>
              <a:rPr lang="fr-FR" sz="2000" dirty="0"/>
              <a:t>} et B = {0, 1, 2}.</a:t>
            </a:r>
          </a:p>
          <a:p>
            <a:r>
              <a:rPr lang="fr-FR" sz="2000" dirty="0"/>
              <a:t>Alors : A ☓ B = {(</a:t>
            </a:r>
            <a:r>
              <a:rPr lang="fr-FR" sz="2000" i="1" dirty="0"/>
              <a:t>a</a:t>
            </a:r>
            <a:r>
              <a:rPr lang="fr-FR" sz="2000" dirty="0"/>
              <a:t>, 0), (</a:t>
            </a:r>
            <a:r>
              <a:rPr lang="fr-FR" sz="2000" i="1" dirty="0"/>
              <a:t>a</a:t>
            </a:r>
            <a:r>
              <a:rPr lang="fr-FR" sz="2000" dirty="0"/>
              <a:t>, 1), (</a:t>
            </a:r>
            <a:r>
              <a:rPr lang="fr-FR" sz="2000" i="1" dirty="0"/>
              <a:t>a</a:t>
            </a:r>
            <a:r>
              <a:rPr lang="fr-FR" sz="2000" dirty="0"/>
              <a:t>, 2), (</a:t>
            </a:r>
            <a:r>
              <a:rPr lang="fr-FR" sz="2000" i="1" dirty="0"/>
              <a:t>b</a:t>
            </a:r>
            <a:r>
              <a:rPr lang="fr-FR" sz="2000" dirty="0"/>
              <a:t>, 0), (</a:t>
            </a:r>
            <a:r>
              <a:rPr lang="fr-FR" sz="2000" i="1" dirty="0"/>
              <a:t>b</a:t>
            </a:r>
            <a:r>
              <a:rPr lang="fr-FR" sz="2000" dirty="0"/>
              <a:t>, 1), (</a:t>
            </a:r>
            <a:r>
              <a:rPr lang="fr-FR" sz="2000" i="1" dirty="0"/>
              <a:t>b</a:t>
            </a:r>
            <a:r>
              <a:rPr lang="fr-FR" sz="2000" dirty="0"/>
              <a:t>, 2), (</a:t>
            </a:r>
            <a:r>
              <a:rPr lang="fr-FR" sz="2000" i="1" dirty="0"/>
              <a:t>c</a:t>
            </a:r>
            <a:r>
              <a:rPr lang="fr-FR" sz="2000" dirty="0"/>
              <a:t>, 0), (</a:t>
            </a:r>
            <a:r>
              <a:rPr lang="fr-FR" sz="2000" i="1" dirty="0"/>
              <a:t>c</a:t>
            </a:r>
            <a:r>
              <a:rPr lang="fr-FR" sz="2000" dirty="0"/>
              <a:t>, 1), (</a:t>
            </a:r>
            <a:r>
              <a:rPr lang="fr-FR" sz="2000" i="1" dirty="0"/>
              <a:t>c</a:t>
            </a:r>
            <a:r>
              <a:rPr lang="fr-FR" sz="2000" dirty="0"/>
              <a:t>, 2)}.</a:t>
            </a:r>
          </a:p>
          <a:p>
            <a:r>
              <a:rPr lang="fr-FR" sz="2000" dirty="0"/>
              <a:t>Si l’ensemble A comprend </a:t>
            </a:r>
            <a:r>
              <a:rPr lang="fr-FR" sz="2000" i="1" dirty="0"/>
              <a:t>m</a:t>
            </a:r>
            <a:r>
              <a:rPr lang="fr-FR" sz="2000" dirty="0"/>
              <a:t> éléments et l’ensemble B comprend </a:t>
            </a:r>
            <a:r>
              <a:rPr lang="fr-FR" sz="2000" i="1" dirty="0"/>
              <a:t>n</a:t>
            </a:r>
            <a:r>
              <a:rPr lang="fr-FR" sz="2000" dirty="0"/>
              <a:t> éléments, alors le produit cartésien A ☓ B comprend </a:t>
            </a:r>
            <a:r>
              <a:rPr lang="fr-FR" sz="2000" i="1" dirty="0"/>
              <a:t>m</a:t>
            </a:r>
            <a:r>
              <a:rPr lang="fr-FR" sz="2000" dirty="0"/>
              <a:t> ☓ </a:t>
            </a:r>
            <a:r>
              <a:rPr lang="fr-FR" sz="2000" i="1" dirty="0"/>
              <a:t>n</a:t>
            </a:r>
            <a:r>
              <a:rPr lang="fr-FR" sz="2000" dirty="0"/>
              <a:t> éléments.</a:t>
            </a:r>
          </a:p>
        </p:txBody>
      </p:sp>
    </p:spTree>
    <p:extLst>
      <p:ext uri="{BB962C8B-B14F-4D97-AF65-F5344CB8AC3E}">
        <p14:creationId xmlns:p14="http://schemas.microsoft.com/office/powerpoint/2010/main" val="2879275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75626"/>
            <a:ext cx="8911687" cy="1280890"/>
          </a:xfrm>
        </p:spPr>
        <p:txBody>
          <a:bodyPr/>
          <a:lstStyle/>
          <a:p>
            <a:r>
              <a:rPr lang="fr-FR" dirty="0" smtClean="0"/>
              <a:t>Sommaire:</a:t>
            </a:r>
            <a:endParaRPr lang="fr-FR" dirty="0"/>
          </a:p>
        </p:txBody>
      </p:sp>
      <p:sp>
        <p:nvSpPr>
          <p:cNvPr id="3" name="Espace réservé du contenu 2"/>
          <p:cNvSpPr>
            <a:spLocks noGrp="1"/>
          </p:cNvSpPr>
          <p:nvPr>
            <p:ph idx="1"/>
          </p:nvPr>
        </p:nvSpPr>
        <p:spPr>
          <a:xfrm>
            <a:off x="2589212" y="2082085"/>
            <a:ext cx="8915400" cy="3777622"/>
          </a:xfrm>
        </p:spPr>
        <p:txBody>
          <a:bodyPr>
            <a:normAutofit/>
          </a:bodyPr>
          <a:lstStyle/>
          <a:p>
            <a:pPr marL="571500" indent="-571500">
              <a:buFont typeface="+mj-lt"/>
              <a:buAutoNum type="romanUcPeriod"/>
            </a:pPr>
            <a:r>
              <a:rPr lang="fr-FR" sz="2800" dirty="0" smtClean="0"/>
              <a:t>Définition SQL Server </a:t>
            </a:r>
          </a:p>
          <a:p>
            <a:pPr marL="571500" indent="-571500">
              <a:buFont typeface="+mj-lt"/>
              <a:buAutoNum type="romanUcPeriod"/>
            </a:pPr>
            <a:r>
              <a:rPr lang="fr-FR" sz="2800" dirty="0" smtClean="0"/>
              <a:t>Installation SQL Server et SSMS.</a:t>
            </a:r>
          </a:p>
          <a:p>
            <a:pPr marL="571500" indent="-571500">
              <a:buFont typeface="+mj-lt"/>
              <a:buAutoNum type="romanUcPeriod"/>
            </a:pPr>
            <a:r>
              <a:rPr lang="fr-FR" sz="2800" dirty="0" smtClean="0"/>
              <a:t>Création de base de donnée Sans SQL.</a:t>
            </a:r>
          </a:p>
          <a:p>
            <a:pPr marL="571500" indent="-571500">
              <a:buFont typeface="+mj-lt"/>
              <a:buAutoNum type="romanUcPeriod"/>
            </a:pPr>
            <a:r>
              <a:rPr lang="fr-FR" sz="2800" dirty="0" smtClean="0"/>
              <a:t>Création des tables sans SQL.</a:t>
            </a:r>
          </a:p>
          <a:p>
            <a:pPr marL="571500" indent="-571500">
              <a:buFont typeface="+mj-lt"/>
              <a:buAutoNum type="romanUcPeriod"/>
            </a:pPr>
            <a:r>
              <a:rPr lang="fr-FR" sz="2800" dirty="0" smtClean="0"/>
              <a:t>Produit Cartésien.</a:t>
            </a:r>
          </a:p>
          <a:p>
            <a:pPr marL="571500" indent="-571500">
              <a:buFont typeface="+mj-lt"/>
              <a:buAutoNum type="romanUcPeriod"/>
            </a:pPr>
            <a:r>
              <a:rPr lang="fr-FR" sz="2800" dirty="0" smtClean="0"/>
              <a:t>Principe Requêtes de SQL.</a:t>
            </a:r>
            <a:endParaRPr lang="fr-FR" sz="2800" dirty="0"/>
          </a:p>
        </p:txBody>
      </p:sp>
    </p:spTree>
    <p:extLst>
      <p:ext uri="{BB962C8B-B14F-4D97-AF65-F5344CB8AC3E}">
        <p14:creationId xmlns:p14="http://schemas.microsoft.com/office/powerpoint/2010/main" val="10266390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68677" y="2723366"/>
            <a:ext cx="8911687" cy="1280890"/>
          </a:xfrm>
        </p:spPr>
        <p:txBody>
          <a:bodyPr/>
          <a:lstStyle/>
          <a:p>
            <a:pPr marL="857250" indent="-857250">
              <a:buFont typeface="+mj-lt"/>
              <a:buAutoNum type="romanUcPeriod" startAt="6"/>
            </a:pPr>
            <a:r>
              <a:rPr lang="fr-FR" dirty="0"/>
              <a:t>Principe Requêtes de SQL.</a:t>
            </a:r>
            <a:br>
              <a:rPr lang="fr-FR" dirty="0"/>
            </a:br>
            <a:endParaRPr lang="fr-FR" dirty="0"/>
          </a:p>
        </p:txBody>
      </p:sp>
    </p:spTree>
    <p:extLst>
      <p:ext uri="{BB962C8B-B14F-4D97-AF65-F5344CB8AC3E}">
        <p14:creationId xmlns:p14="http://schemas.microsoft.com/office/powerpoint/2010/main" val="2475580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AE000A5-45DA-44EB-AC8F-47602309B611}"/>
              </a:ext>
            </a:extLst>
          </p:cNvPr>
          <p:cNvSpPr>
            <a:spLocks noGrp="1"/>
          </p:cNvSpPr>
          <p:nvPr>
            <p:ph type="title"/>
          </p:nvPr>
        </p:nvSpPr>
        <p:spPr/>
        <p:txBody>
          <a:bodyPr/>
          <a:lstStyle/>
          <a:p>
            <a:r>
              <a:rPr lang="fr-FR" dirty="0">
                <a:solidFill>
                  <a:srgbClr val="002060"/>
                </a:solidFill>
              </a:rPr>
              <a:t>Instruction </a:t>
            </a:r>
            <a:r>
              <a:rPr lang="fr-FR" dirty="0">
                <a:solidFill>
                  <a:srgbClr val="92D050"/>
                </a:solidFill>
              </a:rPr>
              <a:t>SELECT</a:t>
            </a:r>
          </a:p>
        </p:txBody>
      </p:sp>
      <p:graphicFrame>
        <p:nvGraphicFramePr>
          <p:cNvPr id="4" name="Espace réservé du contenu 3">
            <a:extLst>
              <a:ext uri="{FF2B5EF4-FFF2-40B4-BE49-F238E27FC236}">
                <a16:creationId xmlns="" xmlns:a16="http://schemas.microsoft.com/office/drawing/2014/main" id="{2B4FB962-0C5B-477B-84AB-E6ADD722EE10}"/>
              </a:ext>
            </a:extLst>
          </p:cNvPr>
          <p:cNvGraphicFramePr>
            <a:graphicFrameLocks noGrp="1"/>
          </p:cNvGraphicFramePr>
          <p:nvPr>
            <p:ph idx="1"/>
            <p:extLst/>
          </p:nvPr>
        </p:nvGraphicFramePr>
        <p:xfrm>
          <a:off x="838200" y="1825625"/>
          <a:ext cx="10515600" cy="5131562"/>
        </p:xfrm>
        <a:graphic>
          <a:graphicData uri="http://schemas.openxmlformats.org/drawingml/2006/table">
            <a:tbl>
              <a:tblPr/>
              <a:tblGrid>
                <a:gridCol w="4172856">
                  <a:extLst>
                    <a:ext uri="{9D8B030D-6E8A-4147-A177-3AD203B41FA5}">
                      <a16:colId xmlns="" xmlns:a16="http://schemas.microsoft.com/office/drawing/2014/main" val="3127399743"/>
                    </a:ext>
                  </a:extLst>
                </a:gridCol>
                <a:gridCol w="6342744">
                  <a:extLst>
                    <a:ext uri="{9D8B030D-6E8A-4147-A177-3AD203B41FA5}">
                      <a16:colId xmlns="" xmlns:a16="http://schemas.microsoft.com/office/drawing/2014/main" val="95190905"/>
                    </a:ext>
                  </a:extLst>
                </a:gridCol>
              </a:tblGrid>
              <a:tr h="131859">
                <a:tc>
                  <a:txBody>
                    <a:bodyPr/>
                    <a:lstStyle/>
                    <a:p>
                      <a:r>
                        <a:rPr lang="fr-FR" sz="1400" b="1">
                          <a:solidFill>
                            <a:srgbClr val="FFFFFF"/>
                          </a:solidFill>
                          <a:effectLst/>
                        </a:rPr>
                        <a:t>Instructions SQL</a:t>
                      </a:r>
                      <a:endParaRPr lang="fr-FR" sz="1400">
                        <a:effectLst/>
                      </a:endParaRPr>
                    </a:p>
                  </a:txBody>
                  <a:tcPr marL="32965" marR="32965" marT="16482" marB="16482" anchor="ctr">
                    <a:lnL>
                      <a:noFill/>
                    </a:lnL>
                    <a:lnR>
                      <a:noFill/>
                    </a:lnR>
                    <a:lnT>
                      <a:noFill/>
                    </a:lnT>
                    <a:lnB>
                      <a:noFill/>
                    </a:lnB>
                    <a:solidFill>
                      <a:srgbClr val="01108F"/>
                    </a:solidFill>
                  </a:tcPr>
                </a:tc>
                <a:tc>
                  <a:txBody>
                    <a:bodyPr/>
                    <a:lstStyle/>
                    <a:p>
                      <a:r>
                        <a:rPr lang="fr-FR" sz="1400" b="1">
                          <a:solidFill>
                            <a:srgbClr val="FFFFFF"/>
                          </a:solidFill>
                          <a:effectLst/>
                        </a:rPr>
                        <a:t>Explications</a:t>
                      </a:r>
                      <a:endParaRPr lang="fr-FR" sz="1400">
                        <a:effectLst/>
                      </a:endParaRPr>
                    </a:p>
                  </a:txBody>
                  <a:tcPr marL="32965" marR="32965" marT="16482" marB="16482" anchor="ctr">
                    <a:lnL>
                      <a:noFill/>
                    </a:lnL>
                    <a:lnR>
                      <a:noFill/>
                    </a:lnR>
                    <a:lnT>
                      <a:noFill/>
                    </a:lnT>
                    <a:lnB>
                      <a:noFill/>
                    </a:lnB>
                    <a:solidFill>
                      <a:srgbClr val="01108F"/>
                    </a:solidFill>
                  </a:tcPr>
                </a:tc>
                <a:extLst>
                  <a:ext uri="{0D108BD9-81ED-4DB2-BD59-A6C34878D82A}">
                    <a16:rowId xmlns="" xmlns:a16="http://schemas.microsoft.com/office/drawing/2014/main" val="2378761061"/>
                  </a:ext>
                </a:extLst>
              </a:tr>
              <a:tr h="428541">
                <a:tc>
                  <a:txBody>
                    <a:bodyPr/>
                    <a:lstStyle/>
                    <a:p>
                      <a:r>
                        <a:rPr lang="en-US" sz="1400" b="1" dirty="0">
                          <a:solidFill>
                            <a:srgbClr val="FF0000"/>
                          </a:solidFill>
                          <a:effectLst/>
                        </a:rPr>
                        <a:t>SELECT</a:t>
                      </a:r>
                      <a:r>
                        <a:rPr lang="en-US" sz="1400" dirty="0">
                          <a:solidFill>
                            <a:srgbClr val="FF0000"/>
                          </a:solidFill>
                          <a:effectLst/>
                        </a:rPr>
                        <a:t> </a:t>
                      </a:r>
                      <a:r>
                        <a:rPr lang="en-US" sz="1400" dirty="0">
                          <a:effectLst/>
                        </a:rPr>
                        <a:t>nom, </a:t>
                      </a:r>
                      <a:r>
                        <a:rPr lang="en-US" sz="1400" dirty="0" err="1">
                          <a:effectLst/>
                        </a:rPr>
                        <a:t>prenom</a:t>
                      </a:r>
                      <a:r>
                        <a:rPr lang="en-US" sz="1400" dirty="0">
                          <a:effectLst/>
                        </a:rPr>
                        <a:t/>
                      </a:r>
                      <a:br>
                        <a:rPr lang="en-US" sz="1400" dirty="0">
                          <a:effectLst/>
                        </a:rPr>
                      </a:br>
                      <a:r>
                        <a:rPr lang="en-US" sz="1400" b="1" dirty="0">
                          <a:solidFill>
                            <a:srgbClr val="FF0000"/>
                          </a:solidFill>
                          <a:effectLst/>
                        </a:rPr>
                        <a:t>FROM</a:t>
                      </a:r>
                      <a:r>
                        <a:rPr lang="en-US" sz="1400" dirty="0">
                          <a:solidFill>
                            <a:srgbClr val="FF0000"/>
                          </a:solidFill>
                          <a:effectLst/>
                        </a:rPr>
                        <a:t> </a:t>
                      </a:r>
                      <a:r>
                        <a:rPr lang="en-US" sz="1400" dirty="0" err="1">
                          <a:effectLst/>
                        </a:rPr>
                        <a:t>tb_salaries</a:t>
                      </a:r>
                      <a:endParaRPr lang="en-US" sz="1400" dirty="0">
                        <a:effectLst/>
                      </a:endParaRPr>
                    </a:p>
                  </a:txBody>
                  <a:tcPr marL="32965" marR="32965" marT="16482" marB="16482" anchor="ctr">
                    <a:lnL>
                      <a:noFill/>
                    </a:lnL>
                    <a:lnR>
                      <a:noFill/>
                    </a:lnR>
                    <a:lnT>
                      <a:noFill/>
                    </a:lnT>
                    <a:lnB>
                      <a:noFill/>
                    </a:lnB>
                  </a:tcPr>
                </a:tc>
                <a:tc>
                  <a:txBody>
                    <a:bodyPr/>
                    <a:lstStyle/>
                    <a:p>
                      <a:r>
                        <a:rPr lang="fr-FR" sz="1400">
                          <a:effectLst/>
                        </a:rPr>
                        <a:t>Extrait les valeurs des champs “nom” et “prenom” de toutes les personnes présentes dans la table “tb_salaries” </a:t>
                      </a:r>
                    </a:p>
                  </a:txBody>
                  <a:tcPr marL="32965" marR="32965" marT="16482" marB="16482" anchor="ctr">
                    <a:lnL>
                      <a:noFill/>
                    </a:lnL>
                    <a:lnR>
                      <a:noFill/>
                    </a:lnR>
                    <a:lnT>
                      <a:noFill/>
                    </a:lnT>
                    <a:lnB>
                      <a:noFill/>
                    </a:lnB>
                  </a:tcPr>
                </a:tc>
                <a:extLst>
                  <a:ext uri="{0D108BD9-81ED-4DB2-BD59-A6C34878D82A}">
                    <a16:rowId xmlns="" xmlns:a16="http://schemas.microsoft.com/office/drawing/2014/main" val="1120946137"/>
                  </a:ext>
                </a:extLst>
              </a:tr>
              <a:tr h="329647">
                <a:tc>
                  <a:txBody>
                    <a:bodyPr/>
                    <a:lstStyle/>
                    <a:p>
                      <a:r>
                        <a:rPr lang="fr-FR" sz="1400" b="1">
                          <a:solidFill>
                            <a:srgbClr val="FF0000"/>
                          </a:solidFill>
                          <a:effectLst/>
                        </a:rPr>
                        <a:t>SELECT</a:t>
                      </a:r>
                      <a:r>
                        <a:rPr lang="fr-FR" sz="1400">
                          <a:solidFill>
                            <a:srgbClr val="FF0000"/>
                          </a:solidFill>
                          <a:effectLst/>
                        </a:rPr>
                        <a:t> </a:t>
                      </a:r>
                      <a:r>
                        <a:rPr lang="fr-FR" sz="1400">
                          <a:effectLst/>
                        </a:rPr>
                        <a:t>*</a:t>
                      </a:r>
                      <a:br>
                        <a:rPr lang="fr-FR" sz="1400">
                          <a:effectLst/>
                        </a:rPr>
                      </a:br>
                      <a:r>
                        <a:rPr lang="fr-FR" sz="1400" b="1">
                          <a:solidFill>
                            <a:srgbClr val="FF0000"/>
                          </a:solidFill>
                          <a:effectLst/>
                        </a:rPr>
                        <a:t>FROM</a:t>
                      </a:r>
                      <a:r>
                        <a:rPr lang="fr-FR" sz="1400">
                          <a:solidFill>
                            <a:srgbClr val="FF0000"/>
                          </a:solidFill>
                          <a:effectLst/>
                        </a:rPr>
                        <a:t> </a:t>
                      </a:r>
                      <a:r>
                        <a:rPr lang="fr-FR" sz="1400">
                          <a:effectLst/>
                        </a:rPr>
                        <a:t>tb_salaries</a:t>
                      </a:r>
                    </a:p>
                  </a:txBody>
                  <a:tcPr marL="32965" marR="32965" marT="16482" marB="16482" anchor="ctr">
                    <a:lnL>
                      <a:noFill/>
                    </a:lnL>
                    <a:lnR>
                      <a:noFill/>
                    </a:lnR>
                    <a:lnT>
                      <a:noFill/>
                    </a:lnT>
                    <a:lnB>
                      <a:noFill/>
                    </a:lnB>
                    <a:solidFill>
                      <a:srgbClr val="CFFAFF"/>
                    </a:solidFill>
                  </a:tcPr>
                </a:tc>
                <a:tc>
                  <a:txBody>
                    <a:bodyPr/>
                    <a:lstStyle/>
                    <a:p>
                      <a:r>
                        <a:rPr lang="fr-FR" sz="1400">
                          <a:effectLst/>
                        </a:rPr>
                        <a:t>Extrait les valeurs de tous les champs de toutes les personnes présentes dans la table “tb_salaries”</a:t>
                      </a:r>
                    </a:p>
                  </a:txBody>
                  <a:tcPr marL="32965" marR="32965" marT="16482" marB="16482" anchor="ctr">
                    <a:lnL>
                      <a:noFill/>
                    </a:lnL>
                    <a:lnR>
                      <a:noFill/>
                    </a:lnR>
                    <a:lnT>
                      <a:noFill/>
                    </a:lnT>
                    <a:lnB>
                      <a:noFill/>
                    </a:lnB>
                    <a:solidFill>
                      <a:srgbClr val="CFFAFF"/>
                    </a:solidFill>
                  </a:tcPr>
                </a:tc>
                <a:extLst>
                  <a:ext uri="{0D108BD9-81ED-4DB2-BD59-A6C34878D82A}">
                    <a16:rowId xmlns="" xmlns:a16="http://schemas.microsoft.com/office/drawing/2014/main" val="1114120632"/>
                  </a:ext>
                </a:extLst>
              </a:tr>
              <a:tr h="428541">
                <a:tc>
                  <a:txBody>
                    <a:bodyPr/>
                    <a:lstStyle/>
                    <a:p>
                      <a:r>
                        <a:rPr lang="en-US" sz="1400" b="1">
                          <a:solidFill>
                            <a:srgbClr val="FF0000"/>
                          </a:solidFill>
                          <a:effectLst/>
                        </a:rPr>
                        <a:t>SELECT</a:t>
                      </a:r>
                      <a:r>
                        <a:rPr lang="en-US" sz="1400">
                          <a:solidFill>
                            <a:srgbClr val="FF0000"/>
                          </a:solidFill>
                          <a:effectLst/>
                        </a:rPr>
                        <a:t> </a:t>
                      </a:r>
                      <a:r>
                        <a:rPr lang="en-US" sz="1400">
                          <a:effectLst/>
                        </a:rPr>
                        <a:t>*</a:t>
                      </a:r>
                      <a:br>
                        <a:rPr lang="en-US" sz="1400">
                          <a:effectLst/>
                        </a:rPr>
                      </a:br>
                      <a:r>
                        <a:rPr lang="en-US" sz="1400" b="1">
                          <a:solidFill>
                            <a:srgbClr val="FF0000"/>
                          </a:solidFill>
                          <a:effectLst/>
                        </a:rPr>
                        <a:t>FROM</a:t>
                      </a:r>
                      <a:r>
                        <a:rPr lang="en-US" sz="1400">
                          <a:solidFill>
                            <a:srgbClr val="FF0000"/>
                          </a:solidFill>
                          <a:effectLst/>
                        </a:rPr>
                        <a:t> </a:t>
                      </a:r>
                      <a:r>
                        <a:rPr lang="en-US" sz="1400">
                          <a:effectLst/>
                        </a:rPr>
                        <a:t>tb_salaries </a:t>
                      </a:r>
                      <a:br>
                        <a:rPr lang="en-US" sz="1400">
                          <a:effectLst/>
                        </a:rPr>
                      </a:br>
                      <a:r>
                        <a:rPr lang="en-US" sz="1400" b="1">
                          <a:solidFill>
                            <a:srgbClr val="FF0000"/>
                          </a:solidFill>
                          <a:effectLst/>
                        </a:rPr>
                        <a:t>ORDER BY</a:t>
                      </a:r>
                      <a:r>
                        <a:rPr lang="en-US" sz="1400">
                          <a:effectLst/>
                        </a:rPr>
                        <a:t> date_naissance</a:t>
                      </a:r>
                    </a:p>
                  </a:txBody>
                  <a:tcPr marL="32965" marR="32965" marT="16482" marB="16482" anchor="ctr">
                    <a:lnL>
                      <a:noFill/>
                    </a:lnL>
                    <a:lnR>
                      <a:noFill/>
                    </a:lnR>
                    <a:lnT>
                      <a:noFill/>
                    </a:lnT>
                    <a:lnB>
                      <a:noFill/>
                    </a:lnB>
                  </a:tcPr>
                </a:tc>
                <a:tc>
                  <a:txBody>
                    <a:bodyPr/>
                    <a:lstStyle/>
                    <a:p>
                      <a:r>
                        <a:rPr lang="fr-FR" sz="1400">
                          <a:effectLst/>
                        </a:rPr>
                        <a:t>idem au-dessus mais en triant le résultat sur la valeur du champs “date_naissance”</a:t>
                      </a:r>
                    </a:p>
                  </a:txBody>
                  <a:tcPr marL="32965" marR="32965" marT="16482" marB="16482" anchor="ctr">
                    <a:lnL>
                      <a:noFill/>
                    </a:lnL>
                    <a:lnR>
                      <a:noFill/>
                    </a:lnR>
                    <a:lnT>
                      <a:noFill/>
                    </a:lnT>
                    <a:lnB>
                      <a:noFill/>
                    </a:lnB>
                  </a:tcPr>
                </a:tc>
                <a:extLst>
                  <a:ext uri="{0D108BD9-81ED-4DB2-BD59-A6C34878D82A}">
                    <a16:rowId xmlns="" xmlns:a16="http://schemas.microsoft.com/office/drawing/2014/main" val="684149020"/>
                  </a:ext>
                </a:extLst>
              </a:tr>
              <a:tr h="626329">
                <a:tc>
                  <a:txBody>
                    <a:bodyPr/>
                    <a:lstStyle/>
                    <a:p>
                      <a:r>
                        <a:rPr lang="en-US" sz="1400" b="1">
                          <a:solidFill>
                            <a:srgbClr val="FF0000"/>
                          </a:solidFill>
                          <a:effectLst/>
                        </a:rPr>
                        <a:t>SELECT</a:t>
                      </a:r>
                      <a:r>
                        <a:rPr lang="en-US" sz="1400">
                          <a:solidFill>
                            <a:srgbClr val="FF0000"/>
                          </a:solidFill>
                          <a:effectLst/>
                        </a:rPr>
                        <a:t> </a:t>
                      </a:r>
                      <a:r>
                        <a:rPr lang="en-US" sz="1400">
                          <a:effectLst/>
                        </a:rPr>
                        <a:t>*</a:t>
                      </a:r>
                      <a:br>
                        <a:rPr lang="en-US" sz="1400">
                          <a:effectLst/>
                        </a:rPr>
                      </a:br>
                      <a:r>
                        <a:rPr lang="en-US" sz="1400" b="1">
                          <a:solidFill>
                            <a:srgbClr val="FF0000"/>
                          </a:solidFill>
                          <a:effectLst/>
                        </a:rPr>
                        <a:t>FROM</a:t>
                      </a:r>
                      <a:r>
                        <a:rPr lang="en-US" sz="1400">
                          <a:solidFill>
                            <a:srgbClr val="FF0000"/>
                          </a:solidFill>
                          <a:effectLst/>
                        </a:rPr>
                        <a:t> </a:t>
                      </a:r>
                      <a:r>
                        <a:rPr lang="en-US" sz="1400">
                          <a:effectLst/>
                        </a:rPr>
                        <a:t>tb_salaries </a:t>
                      </a:r>
                      <a:br>
                        <a:rPr lang="en-US" sz="1400">
                          <a:effectLst/>
                        </a:rPr>
                      </a:br>
                      <a:r>
                        <a:rPr lang="en-US" sz="1400" b="1">
                          <a:solidFill>
                            <a:srgbClr val="FF0000"/>
                          </a:solidFill>
                          <a:effectLst/>
                        </a:rPr>
                        <a:t>WHERE</a:t>
                      </a:r>
                      <a:r>
                        <a:rPr lang="en-US" sz="1400">
                          <a:solidFill>
                            <a:srgbClr val="FF0000"/>
                          </a:solidFill>
                          <a:effectLst/>
                        </a:rPr>
                        <a:t> </a:t>
                      </a:r>
                      <a:r>
                        <a:rPr lang="en-US" sz="1400">
                          <a:effectLst/>
                        </a:rPr>
                        <a:t>date_sortie is null</a:t>
                      </a:r>
                      <a:br>
                        <a:rPr lang="en-US" sz="1400">
                          <a:effectLst/>
                        </a:rPr>
                      </a:br>
                      <a:r>
                        <a:rPr lang="en-US" sz="1400" b="1">
                          <a:solidFill>
                            <a:srgbClr val="FF0000"/>
                          </a:solidFill>
                          <a:effectLst/>
                        </a:rPr>
                        <a:t>ORDER BY</a:t>
                      </a:r>
                      <a:r>
                        <a:rPr lang="en-US" sz="1400">
                          <a:effectLst/>
                        </a:rPr>
                        <a:t> date_naissance</a:t>
                      </a:r>
                    </a:p>
                  </a:txBody>
                  <a:tcPr marL="32965" marR="32965" marT="16482" marB="16482" anchor="ctr">
                    <a:lnL>
                      <a:noFill/>
                    </a:lnL>
                    <a:lnR>
                      <a:noFill/>
                    </a:lnR>
                    <a:lnT>
                      <a:noFill/>
                    </a:lnT>
                    <a:lnB>
                      <a:noFill/>
                    </a:lnB>
                    <a:solidFill>
                      <a:srgbClr val="CFFAFF"/>
                    </a:solidFill>
                  </a:tcPr>
                </a:tc>
                <a:tc>
                  <a:txBody>
                    <a:bodyPr/>
                    <a:lstStyle/>
                    <a:p>
                      <a:r>
                        <a:rPr lang="fr-FR" sz="1400">
                          <a:effectLst/>
                        </a:rPr>
                        <a:t>idem au-dessus mais en sélectionnant uniquement les salariés présents (ceux dont la date de sortie est nulle) et toujours en triant sur la valeur du champs “date_naissance”</a:t>
                      </a:r>
                    </a:p>
                  </a:txBody>
                  <a:tcPr marL="32965" marR="32965" marT="16482" marB="16482" anchor="ctr">
                    <a:lnL>
                      <a:noFill/>
                    </a:lnL>
                    <a:lnR>
                      <a:noFill/>
                    </a:lnR>
                    <a:lnT>
                      <a:noFill/>
                    </a:lnT>
                    <a:lnB>
                      <a:noFill/>
                    </a:lnB>
                    <a:solidFill>
                      <a:srgbClr val="CFFAFF"/>
                    </a:solidFill>
                  </a:tcPr>
                </a:tc>
                <a:extLst>
                  <a:ext uri="{0D108BD9-81ED-4DB2-BD59-A6C34878D82A}">
                    <a16:rowId xmlns="" xmlns:a16="http://schemas.microsoft.com/office/drawing/2014/main" val="830821487"/>
                  </a:ext>
                </a:extLst>
              </a:tr>
              <a:tr h="2406422">
                <a:tc>
                  <a:txBody>
                    <a:bodyPr/>
                    <a:lstStyle/>
                    <a:p>
                      <a:r>
                        <a:rPr lang="fr-FR" sz="1400" b="1">
                          <a:solidFill>
                            <a:srgbClr val="FF0000"/>
                          </a:solidFill>
                          <a:effectLst/>
                        </a:rPr>
                        <a:t>SELECT</a:t>
                      </a:r>
                      <a:r>
                        <a:rPr lang="fr-FR" sz="1400">
                          <a:solidFill>
                            <a:srgbClr val="FF0000"/>
                          </a:solidFill>
                          <a:effectLst/>
                        </a:rPr>
                        <a:t> </a:t>
                      </a:r>
                      <a:r>
                        <a:rPr lang="fr-FR" sz="1400">
                          <a:effectLst/>
                        </a:rPr>
                        <a:t>*</a:t>
                      </a:r>
                      <a:br>
                        <a:rPr lang="fr-FR" sz="1400">
                          <a:effectLst/>
                        </a:rPr>
                      </a:br>
                      <a:r>
                        <a:rPr lang="fr-FR" sz="1400" b="1">
                          <a:solidFill>
                            <a:srgbClr val="FF0000"/>
                          </a:solidFill>
                          <a:effectLst/>
                        </a:rPr>
                        <a:t>FROM</a:t>
                      </a:r>
                      <a:r>
                        <a:rPr lang="fr-FR" sz="1400">
                          <a:solidFill>
                            <a:srgbClr val="FF0000"/>
                          </a:solidFill>
                          <a:effectLst/>
                        </a:rPr>
                        <a:t> </a:t>
                      </a:r>
                      <a:r>
                        <a:rPr lang="fr-FR" sz="1400">
                          <a:effectLst/>
                        </a:rPr>
                        <a:t>tb_salaries s, bulletins_salaire bs</a:t>
                      </a:r>
                      <a:br>
                        <a:rPr lang="fr-FR" sz="1400">
                          <a:effectLst/>
                        </a:rPr>
                      </a:br>
                      <a:r>
                        <a:rPr lang="fr-FR" sz="1400" b="1">
                          <a:solidFill>
                            <a:srgbClr val="FF0000"/>
                          </a:solidFill>
                          <a:effectLst/>
                        </a:rPr>
                        <a:t>WHERE</a:t>
                      </a:r>
                      <a:r>
                        <a:rPr lang="fr-FR" sz="1400">
                          <a:solidFill>
                            <a:srgbClr val="FF0000"/>
                          </a:solidFill>
                          <a:effectLst/>
                        </a:rPr>
                        <a:t> </a:t>
                      </a:r>
                      <a:r>
                        <a:rPr lang="fr-FR" sz="1400">
                          <a:effectLst/>
                        </a:rPr>
                        <a:t>s.date_sortie is null AND bs.salaire_net_mensuel &lt; 10000</a:t>
                      </a:r>
                      <a:br>
                        <a:rPr lang="fr-FR" sz="1400">
                          <a:effectLst/>
                        </a:rPr>
                      </a:br>
                      <a:r>
                        <a:rPr lang="fr-FR" sz="1400">
                          <a:effectLst/>
                        </a:rPr>
                        <a:t>AND s.id_salarie = bs.id_salarie</a:t>
                      </a:r>
                      <a:br>
                        <a:rPr lang="fr-FR" sz="1400">
                          <a:effectLst/>
                        </a:rPr>
                      </a:br>
                      <a:r>
                        <a:rPr lang="fr-FR" sz="1400" b="1">
                          <a:solidFill>
                            <a:srgbClr val="FF0000"/>
                          </a:solidFill>
                          <a:effectLst/>
                        </a:rPr>
                        <a:t>ORDER BY</a:t>
                      </a:r>
                      <a:r>
                        <a:rPr lang="fr-FR" sz="1400">
                          <a:effectLst/>
                        </a:rPr>
                        <a:t> date_naissance</a:t>
                      </a:r>
                    </a:p>
                  </a:txBody>
                  <a:tcPr marL="32965" marR="32965" marT="16482" marB="16482" anchor="ctr">
                    <a:lnL>
                      <a:noFill/>
                    </a:lnL>
                    <a:lnR>
                      <a:noFill/>
                    </a:lnR>
                    <a:lnT>
                      <a:noFill/>
                    </a:lnT>
                    <a:lnB>
                      <a:noFill/>
                    </a:lnB>
                  </a:tcPr>
                </a:tc>
                <a:tc>
                  <a:txBody>
                    <a:bodyPr/>
                    <a:lstStyle/>
                    <a:p>
                      <a:r>
                        <a:rPr lang="fr-FR" sz="1400" dirty="0">
                          <a:effectLst/>
                        </a:rPr>
                        <a:t>Attention : ça se corse, on fait une requête sur 2 tables : il faut faire ce qu’on appelle une jointure. La jointure est le lien entre plusieurs tables.</a:t>
                      </a:r>
                    </a:p>
                    <a:p>
                      <a:r>
                        <a:rPr lang="fr-FR" sz="1400" dirty="0">
                          <a:effectLst/>
                        </a:rPr>
                        <a:t>La jointure dans ce cas est la condition  : </a:t>
                      </a:r>
                      <a:r>
                        <a:rPr lang="fr-FR" sz="1400" b="1" dirty="0" err="1">
                          <a:effectLst/>
                        </a:rPr>
                        <a:t>s.id_salarie</a:t>
                      </a:r>
                      <a:r>
                        <a:rPr lang="fr-FR" sz="1400" b="1" dirty="0">
                          <a:effectLst/>
                        </a:rPr>
                        <a:t>=</a:t>
                      </a:r>
                      <a:r>
                        <a:rPr lang="fr-FR" sz="1400" b="1" dirty="0" err="1">
                          <a:effectLst/>
                        </a:rPr>
                        <a:t>bs.id_salarie</a:t>
                      </a:r>
                      <a:r>
                        <a:rPr lang="fr-FR" sz="1400" dirty="0">
                          <a:effectLst/>
                        </a:rPr>
                        <a:t>, elle indique à la requête qu’il ne faut prendre les résultats que des champs qui correspondent entre ces champs.</a:t>
                      </a:r>
                    </a:p>
                    <a:p>
                      <a:r>
                        <a:rPr lang="fr-FR" sz="1400" dirty="0">
                          <a:effectLst/>
                        </a:rPr>
                        <a:t>Notez au passage qu’en tant que bon informaticien fainéant, j’ai ajouté un alias sur les tables. En effet, j’aurai pu écrire la jointure sous la forme : </a:t>
                      </a:r>
                      <a:r>
                        <a:rPr lang="fr-FR" sz="1400" b="1" dirty="0" err="1">
                          <a:effectLst/>
                        </a:rPr>
                        <a:t>tb_salaries.id_salarie</a:t>
                      </a:r>
                      <a:r>
                        <a:rPr lang="fr-FR" sz="1400" b="1" dirty="0">
                          <a:effectLst/>
                        </a:rPr>
                        <a:t>=</a:t>
                      </a:r>
                      <a:r>
                        <a:rPr lang="fr-FR" sz="1400" b="1" dirty="0" err="1">
                          <a:effectLst/>
                        </a:rPr>
                        <a:t>bulletins_salaire.id_salarie</a:t>
                      </a:r>
                      <a:r>
                        <a:rPr lang="fr-FR" sz="1400" dirty="0">
                          <a:effectLst/>
                        </a:rPr>
                        <a:t> mais en ajoutant une lettre (“s” pour “</a:t>
                      </a:r>
                      <a:r>
                        <a:rPr lang="fr-FR" sz="1400" dirty="0" err="1">
                          <a:effectLst/>
                        </a:rPr>
                        <a:t>id_salarie</a:t>
                      </a:r>
                      <a:r>
                        <a:rPr lang="fr-FR" sz="1400" dirty="0">
                          <a:effectLst/>
                        </a:rPr>
                        <a:t>”) ou un groupe de lettre (“bs” pour “</a:t>
                      </a:r>
                      <a:r>
                        <a:rPr lang="fr-FR" sz="1400" dirty="0" err="1">
                          <a:effectLst/>
                        </a:rPr>
                        <a:t>bulletins_salaire</a:t>
                      </a:r>
                      <a:r>
                        <a:rPr lang="fr-FR" sz="1400" dirty="0">
                          <a:effectLst/>
                        </a:rPr>
                        <a:t>”), la requête comprend que lorsque j’utilise ces abréviations, je veux parler des tables. </a:t>
                      </a:r>
                    </a:p>
                  </a:txBody>
                  <a:tcPr marL="32965" marR="32965" marT="16482" marB="16482" anchor="ctr">
                    <a:lnL>
                      <a:noFill/>
                    </a:lnL>
                    <a:lnR>
                      <a:noFill/>
                    </a:lnR>
                    <a:lnT>
                      <a:noFill/>
                    </a:lnT>
                    <a:lnB>
                      <a:noFill/>
                    </a:lnB>
                  </a:tcPr>
                </a:tc>
                <a:extLst>
                  <a:ext uri="{0D108BD9-81ED-4DB2-BD59-A6C34878D82A}">
                    <a16:rowId xmlns="" xmlns:a16="http://schemas.microsoft.com/office/drawing/2014/main" val="2203313693"/>
                  </a:ext>
                </a:extLst>
              </a:tr>
            </a:tbl>
          </a:graphicData>
        </a:graphic>
      </p:graphicFrame>
    </p:spTree>
    <p:extLst>
      <p:ext uri="{BB962C8B-B14F-4D97-AF65-F5344CB8AC3E}">
        <p14:creationId xmlns:p14="http://schemas.microsoft.com/office/powerpoint/2010/main" val="23915811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7387426-856A-4B4D-BB60-C1ACB89C8CB0}"/>
              </a:ext>
            </a:extLst>
          </p:cNvPr>
          <p:cNvSpPr>
            <a:spLocks noGrp="1"/>
          </p:cNvSpPr>
          <p:nvPr>
            <p:ph type="title"/>
          </p:nvPr>
        </p:nvSpPr>
        <p:spPr/>
        <p:txBody>
          <a:bodyPr/>
          <a:lstStyle/>
          <a:p>
            <a:r>
              <a:rPr lang="fr-FR" dirty="0">
                <a:solidFill>
                  <a:srgbClr val="002060"/>
                </a:solidFill>
              </a:rPr>
              <a:t>Instructions</a:t>
            </a:r>
            <a:r>
              <a:rPr lang="fr-FR" dirty="0"/>
              <a:t> </a:t>
            </a:r>
            <a:r>
              <a:rPr lang="fr-FR" dirty="0">
                <a:solidFill>
                  <a:srgbClr val="92D050"/>
                </a:solidFill>
              </a:rPr>
              <a:t>INSERT</a:t>
            </a:r>
            <a:r>
              <a:rPr lang="fr-FR" dirty="0">
                <a:solidFill>
                  <a:srgbClr val="002060"/>
                </a:solidFill>
              </a:rPr>
              <a:t>,</a:t>
            </a:r>
            <a:r>
              <a:rPr lang="fr-FR" dirty="0"/>
              <a:t> </a:t>
            </a:r>
            <a:r>
              <a:rPr lang="fr-FR" dirty="0">
                <a:solidFill>
                  <a:srgbClr val="92D050"/>
                </a:solidFill>
              </a:rPr>
              <a:t>UPDATE</a:t>
            </a:r>
            <a:r>
              <a:rPr lang="fr-FR" dirty="0"/>
              <a:t> </a:t>
            </a:r>
            <a:r>
              <a:rPr lang="fr-FR" dirty="0">
                <a:solidFill>
                  <a:srgbClr val="002060"/>
                </a:solidFill>
              </a:rPr>
              <a:t>et</a:t>
            </a:r>
            <a:r>
              <a:rPr lang="fr-FR" dirty="0"/>
              <a:t> </a:t>
            </a:r>
            <a:r>
              <a:rPr lang="fr-FR" dirty="0">
                <a:solidFill>
                  <a:srgbClr val="92D050"/>
                </a:solidFill>
              </a:rPr>
              <a:t>DELETE</a:t>
            </a:r>
            <a:r>
              <a:rPr lang="fr-FR" dirty="0"/>
              <a:t/>
            </a:r>
            <a:br>
              <a:rPr lang="fr-FR" dirty="0"/>
            </a:br>
            <a:endParaRPr lang="fr-FR" dirty="0"/>
          </a:p>
        </p:txBody>
      </p:sp>
      <p:graphicFrame>
        <p:nvGraphicFramePr>
          <p:cNvPr id="4" name="Espace réservé du contenu 3">
            <a:extLst>
              <a:ext uri="{FF2B5EF4-FFF2-40B4-BE49-F238E27FC236}">
                <a16:creationId xmlns="" xmlns:a16="http://schemas.microsoft.com/office/drawing/2014/main" id="{79A8BB3A-476C-4F0B-8DB9-972B071C521F}"/>
              </a:ext>
            </a:extLst>
          </p:cNvPr>
          <p:cNvGraphicFramePr>
            <a:graphicFrameLocks noGrp="1"/>
          </p:cNvGraphicFramePr>
          <p:nvPr>
            <p:ph idx="1"/>
            <p:extLst/>
          </p:nvPr>
        </p:nvGraphicFramePr>
        <p:xfrm>
          <a:off x="838199" y="1825625"/>
          <a:ext cx="10515600" cy="4787724"/>
        </p:xfrm>
        <a:graphic>
          <a:graphicData uri="http://schemas.openxmlformats.org/drawingml/2006/table">
            <a:tbl>
              <a:tblPr/>
              <a:tblGrid>
                <a:gridCol w="4302790">
                  <a:extLst>
                    <a:ext uri="{9D8B030D-6E8A-4147-A177-3AD203B41FA5}">
                      <a16:colId xmlns="" xmlns:a16="http://schemas.microsoft.com/office/drawing/2014/main" val="3240056925"/>
                    </a:ext>
                  </a:extLst>
                </a:gridCol>
                <a:gridCol w="6212810">
                  <a:extLst>
                    <a:ext uri="{9D8B030D-6E8A-4147-A177-3AD203B41FA5}">
                      <a16:colId xmlns="" xmlns:a16="http://schemas.microsoft.com/office/drawing/2014/main" val="2910155812"/>
                    </a:ext>
                  </a:extLst>
                </a:gridCol>
              </a:tblGrid>
              <a:tr h="187154">
                <a:tc>
                  <a:txBody>
                    <a:bodyPr/>
                    <a:lstStyle/>
                    <a:p>
                      <a:r>
                        <a:rPr lang="fr-FR" sz="1600" b="1">
                          <a:solidFill>
                            <a:srgbClr val="FFFFFF"/>
                          </a:solidFill>
                          <a:effectLst/>
                        </a:rPr>
                        <a:t>Instructions SQL</a:t>
                      </a:r>
                      <a:endParaRPr lang="fr-FR" sz="1600">
                        <a:effectLst/>
                      </a:endParaRPr>
                    </a:p>
                  </a:txBody>
                  <a:tcPr marL="46789" marR="46789" marT="23394" marB="23394" anchor="ctr">
                    <a:lnL>
                      <a:noFill/>
                    </a:lnL>
                    <a:lnR>
                      <a:noFill/>
                    </a:lnR>
                    <a:lnT>
                      <a:noFill/>
                    </a:lnT>
                    <a:lnB>
                      <a:noFill/>
                    </a:lnB>
                    <a:solidFill>
                      <a:srgbClr val="01108F"/>
                    </a:solidFill>
                  </a:tcPr>
                </a:tc>
                <a:tc>
                  <a:txBody>
                    <a:bodyPr/>
                    <a:lstStyle/>
                    <a:p>
                      <a:r>
                        <a:rPr lang="fr-FR" sz="1600" b="1">
                          <a:solidFill>
                            <a:srgbClr val="FFFFFF"/>
                          </a:solidFill>
                          <a:effectLst/>
                        </a:rPr>
                        <a:t>Explications</a:t>
                      </a:r>
                      <a:endParaRPr lang="fr-FR" sz="1600">
                        <a:effectLst/>
                      </a:endParaRPr>
                    </a:p>
                  </a:txBody>
                  <a:tcPr marL="46789" marR="46789" marT="23394" marB="23394" anchor="ctr">
                    <a:lnL>
                      <a:noFill/>
                    </a:lnL>
                    <a:lnR>
                      <a:noFill/>
                    </a:lnR>
                    <a:lnT>
                      <a:noFill/>
                    </a:lnT>
                    <a:lnB>
                      <a:noFill/>
                    </a:lnB>
                    <a:solidFill>
                      <a:srgbClr val="01108F"/>
                    </a:solidFill>
                  </a:tcPr>
                </a:tc>
                <a:extLst>
                  <a:ext uri="{0D108BD9-81ED-4DB2-BD59-A6C34878D82A}">
                    <a16:rowId xmlns="" xmlns:a16="http://schemas.microsoft.com/office/drawing/2014/main" val="2779249081"/>
                  </a:ext>
                </a:extLst>
              </a:tr>
              <a:tr h="888983">
                <a:tc>
                  <a:txBody>
                    <a:bodyPr/>
                    <a:lstStyle/>
                    <a:p>
                      <a:r>
                        <a:rPr lang="fr-FR" sz="1600" b="1">
                          <a:solidFill>
                            <a:srgbClr val="FF0000"/>
                          </a:solidFill>
                          <a:effectLst/>
                        </a:rPr>
                        <a:t>INSERT</a:t>
                      </a:r>
                      <a:r>
                        <a:rPr lang="fr-FR" sz="1600">
                          <a:solidFill>
                            <a:srgbClr val="FF0000"/>
                          </a:solidFill>
                          <a:effectLst/>
                        </a:rPr>
                        <a:t> </a:t>
                      </a:r>
                      <a:r>
                        <a:rPr lang="fr-FR" sz="1600" b="1">
                          <a:solidFill>
                            <a:srgbClr val="FF0000"/>
                          </a:solidFill>
                          <a:effectLst/>
                        </a:rPr>
                        <a:t>INTO </a:t>
                      </a:r>
                      <a:r>
                        <a:rPr lang="fr-FR" sz="1600">
                          <a:effectLst/>
                        </a:rPr>
                        <a:t>tb_salaries</a:t>
                      </a:r>
                      <a:r>
                        <a:rPr lang="fr-FR" sz="1600">
                          <a:solidFill>
                            <a:srgbClr val="FF0000"/>
                          </a:solidFill>
                          <a:effectLst/>
                        </a:rPr>
                        <a:t> (</a:t>
                      </a:r>
                      <a:r>
                        <a:rPr lang="fr-FR" sz="1600">
                          <a:effectLst/>
                        </a:rPr>
                        <a:t>nom, prenom), (“ARMSTRONG”, “Louis”)</a:t>
                      </a:r>
                    </a:p>
                  </a:txBody>
                  <a:tcPr marL="46789" marR="46789" marT="23394" marB="23394" anchor="ctr">
                    <a:lnL>
                      <a:noFill/>
                    </a:lnL>
                    <a:lnR>
                      <a:noFill/>
                    </a:lnR>
                    <a:lnT>
                      <a:noFill/>
                    </a:lnT>
                    <a:lnB>
                      <a:noFill/>
                    </a:lnB>
                  </a:tcPr>
                </a:tc>
                <a:tc>
                  <a:txBody>
                    <a:bodyPr/>
                    <a:lstStyle/>
                    <a:p>
                      <a:r>
                        <a:rPr lang="fr-FR" sz="1600">
                          <a:effectLst/>
                        </a:rPr>
                        <a:t>Ajoute le salarié “Louis ARMSTRONG” dans la table “tb_salarie”. Dans ce cas, je précise les champs dans lesquels il faut mettre les valeurs passées en paramètres.</a:t>
                      </a:r>
                    </a:p>
                  </a:txBody>
                  <a:tcPr marL="46789" marR="46789" marT="23394" marB="23394" anchor="ctr">
                    <a:lnL>
                      <a:noFill/>
                    </a:lnL>
                    <a:lnR>
                      <a:noFill/>
                    </a:lnR>
                    <a:lnT>
                      <a:noFill/>
                    </a:lnT>
                    <a:lnB>
                      <a:noFill/>
                    </a:lnB>
                  </a:tcPr>
                </a:tc>
                <a:extLst>
                  <a:ext uri="{0D108BD9-81ED-4DB2-BD59-A6C34878D82A}">
                    <a16:rowId xmlns="" xmlns:a16="http://schemas.microsoft.com/office/drawing/2014/main" val="3657942421"/>
                  </a:ext>
                </a:extLst>
              </a:tr>
              <a:tr h="1029349">
                <a:tc>
                  <a:txBody>
                    <a:bodyPr/>
                    <a:lstStyle/>
                    <a:p>
                      <a:r>
                        <a:rPr lang="en-US" sz="1600" b="1" dirty="0">
                          <a:solidFill>
                            <a:srgbClr val="FF0000"/>
                          </a:solidFill>
                          <a:effectLst/>
                        </a:rPr>
                        <a:t>INSERT</a:t>
                      </a:r>
                      <a:r>
                        <a:rPr lang="en-US" sz="1600" dirty="0">
                          <a:solidFill>
                            <a:srgbClr val="FF0000"/>
                          </a:solidFill>
                          <a:effectLst/>
                        </a:rPr>
                        <a:t> </a:t>
                      </a:r>
                      <a:r>
                        <a:rPr lang="en-US" sz="1600" b="1" dirty="0">
                          <a:solidFill>
                            <a:srgbClr val="FF0000"/>
                          </a:solidFill>
                          <a:effectLst/>
                        </a:rPr>
                        <a:t>INTO </a:t>
                      </a:r>
                      <a:r>
                        <a:rPr lang="en-US" sz="1600" dirty="0" err="1">
                          <a:effectLst/>
                        </a:rPr>
                        <a:t>tb_salaries</a:t>
                      </a:r>
                      <a:r>
                        <a:rPr lang="en-US" sz="1600" dirty="0">
                          <a:effectLst/>
                        </a:rPr>
                        <a:t> (“ARMSTRONG”, “Neil”, “1930/08/05”)</a:t>
                      </a:r>
                    </a:p>
                  </a:txBody>
                  <a:tcPr marL="46789" marR="46789" marT="23394" marB="23394" anchor="ctr">
                    <a:lnL>
                      <a:noFill/>
                    </a:lnL>
                    <a:lnR>
                      <a:noFill/>
                    </a:lnR>
                    <a:lnT>
                      <a:noFill/>
                    </a:lnT>
                    <a:lnB>
                      <a:noFill/>
                    </a:lnB>
                    <a:solidFill>
                      <a:srgbClr val="CFFAFF"/>
                    </a:solidFill>
                  </a:tcPr>
                </a:tc>
                <a:tc>
                  <a:txBody>
                    <a:bodyPr/>
                    <a:lstStyle/>
                    <a:p>
                      <a:r>
                        <a:rPr lang="fr-FR" sz="1600">
                          <a:effectLst/>
                        </a:rPr>
                        <a:t>Ajoute le salarié “Neil ARMSTRONG” avec sa date de naissance dans la table “tb_salarie”. Les champs n’étant pas spécifiés, ils doivent forcément être donnés dans l’ordre de la structure de la table.</a:t>
                      </a:r>
                    </a:p>
                  </a:txBody>
                  <a:tcPr marL="46789" marR="46789" marT="23394" marB="23394" anchor="ctr">
                    <a:lnL>
                      <a:noFill/>
                    </a:lnL>
                    <a:lnR>
                      <a:noFill/>
                    </a:lnR>
                    <a:lnT>
                      <a:noFill/>
                    </a:lnT>
                    <a:lnB>
                      <a:noFill/>
                    </a:lnB>
                    <a:solidFill>
                      <a:srgbClr val="CFFAFF"/>
                    </a:solidFill>
                  </a:tcPr>
                </a:tc>
                <a:extLst>
                  <a:ext uri="{0D108BD9-81ED-4DB2-BD59-A6C34878D82A}">
                    <a16:rowId xmlns="" xmlns:a16="http://schemas.microsoft.com/office/drawing/2014/main" val="3879289316"/>
                  </a:ext>
                </a:extLst>
              </a:tr>
              <a:tr h="1029349">
                <a:tc>
                  <a:txBody>
                    <a:bodyPr/>
                    <a:lstStyle/>
                    <a:p>
                      <a:r>
                        <a:rPr lang="en-US" sz="1600" b="1">
                          <a:solidFill>
                            <a:srgbClr val="FF0000"/>
                          </a:solidFill>
                          <a:effectLst/>
                        </a:rPr>
                        <a:t>UPDATE </a:t>
                      </a:r>
                      <a:r>
                        <a:rPr lang="en-US" sz="1600">
                          <a:effectLst/>
                        </a:rPr>
                        <a:t>tb_salaries</a:t>
                      </a:r>
                      <a:r>
                        <a:rPr lang="en-US" sz="1600">
                          <a:solidFill>
                            <a:srgbClr val="FF0000"/>
                          </a:solidFill>
                          <a:effectLst/>
                        </a:rPr>
                        <a:t/>
                      </a:r>
                      <a:br>
                        <a:rPr lang="en-US" sz="1600">
                          <a:solidFill>
                            <a:srgbClr val="FF0000"/>
                          </a:solidFill>
                          <a:effectLst/>
                        </a:rPr>
                      </a:br>
                      <a:r>
                        <a:rPr lang="en-US" sz="1600" b="1">
                          <a:solidFill>
                            <a:srgbClr val="FF0000"/>
                          </a:solidFill>
                          <a:effectLst/>
                        </a:rPr>
                        <a:t>SET</a:t>
                      </a:r>
                      <a:r>
                        <a:rPr lang="en-US" sz="1600">
                          <a:solidFill>
                            <a:srgbClr val="FF0000"/>
                          </a:solidFill>
                          <a:effectLst/>
                        </a:rPr>
                        <a:t> </a:t>
                      </a:r>
                      <a:r>
                        <a:rPr lang="en-US" sz="1600">
                          <a:solidFill>
                            <a:srgbClr val="000000"/>
                          </a:solidFill>
                          <a:effectLst/>
                        </a:rPr>
                        <a:t>date_naissance = “1901/08/04”</a:t>
                      </a:r>
                      <a:r>
                        <a:rPr lang="en-US" sz="1600">
                          <a:solidFill>
                            <a:srgbClr val="FF0000"/>
                          </a:solidFill>
                          <a:effectLst/>
                        </a:rPr>
                        <a:t/>
                      </a:r>
                      <a:br>
                        <a:rPr lang="en-US" sz="1600">
                          <a:solidFill>
                            <a:srgbClr val="FF0000"/>
                          </a:solidFill>
                          <a:effectLst/>
                        </a:rPr>
                      </a:br>
                      <a:r>
                        <a:rPr lang="en-US" sz="1600" b="1">
                          <a:solidFill>
                            <a:srgbClr val="FF0000"/>
                          </a:solidFill>
                          <a:effectLst/>
                        </a:rPr>
                        <a:t>WHERE</a:t>
                      </a:r>
                      <a:r>
                        <a:rPr lang="en-US" sz="1600">
                          <a:solidFill>
                            <a:srgbClr val="FF0000"/>
                          </a:solidFill>
                          <a:effectLst/>
                        </a:rPr>
                        <a:t> </a:t>
                      </a:r>
                      <a:r>
                        <a:rPr lang="en-US" sz="1600">
                          <a:effectLst/>
                        </a:rPr>
                        <a:t>nom=”ARMSTRONG” </a:t>
                      </a:r>
                      <a:r>
                        <a:rPr lang="en-US" sz="1600" b="1">
                          <a:solidFill>
                            <a:srgbClr val="FF0000"/>
                          </a:solidFill>
                          <a:effectLst/>
                        </a:rPr>
                        <a:t>AND</a:t>
                      </a:r>
                      <a:r>
                        <a:rPr lang="en-US" sz="1600">
                          <a:solidFill>
                            <a:srgbClr val="FF0000"/>
                          </a:solidFill>
                          <a:effectLst/>
                        </a:rPr>
                        <a:t> </a:t>
                      </a:r>
                      <a:r>
                        <a:rPr lang="en-US" sz="1600">
                          <a:effectLst/>
                        </a:rPr>
                        <a:t>prenom=”Louis”</a:t>
                      </a:r>
                    </a:p>
                  </a:txBody>
                  <a:tcPr marL="46789" marR="46789" marT="23394" marB="23394" anchor="ctr">
                    <a:lnL>
                      <a:noFill/>
                    </a:lnL>
                    <a:lnR>
                      <a:noFill/>
                    </a:lnR>
                    <a:lnT>
                      <a:noFill/>
                    </a:lnT>
                    <a:lnB>
                      <a:noFill/>
                    </a:lnB>
                  </a:tcPr>
                </a:tc>
                <a:tc>
                  <a:txBody>
                    <a:bodyPr/>
                    <a:lstStyle/>
                    <a:p>
                      <a:r>
                        <a:rPr lang="fr-FR" sz="1600">
                          <a:effectLst/>
                        </a:rPr>
                        <a:t>Comme au-dessus, j’ai oublié de renseigner la date de naissance de Louis Armstrong, je vais modifier l’enregistrement en indiquant la date de naissance sur l’enregistrement dont le nom et le prénom correspondent aux critères.</a:t>
                      </a:r>
                    </a:p>
                  </a:txBody>
                  <a:tcPr marL="46789" marR="46789" marT="23394" marB="23394" anchor="ctr">
                    <a:lnL>
                      <a:noFill/>
                    </a:lnL>
                    <a:lnR>
                      <a:noFill/>
                    </a:lnR>
                    <a:lnT>
                      <a:noFill/>
                    </a:lnT>
                    <a:lnB>
                      <a:noFill/>
                    </a:lnB>
                  </a:tcPr>
                </a:tc>
                <a:extLst>
                  <a:ext uri="{0D108BD9-81ED-4DB2-BD59-A6C34878D82A}">
                    <a16:rowId xmlns="" xmlns:a16="http://schemas.microsoft.com/office/drawing/2014/main" val="1552716013"/>
                  </a:ext>
                </a:extLst>
              </a:tr>
              <a:tr h="467886">
                <a:tc>
                  <a:txBody>
                    <a:bodyPr/>
                    <a:lstStyle/>
                    <a:p>
                      <a:r>
                        <a:rPr lang="fr-FR" sz="1600" b="1">
                          <a:solidFill>
                            <a:srgbClr val="FF0000"/>
                          </a:solidFill>
                          <a:effectLst/>
                        </a:rPr>
                        <a:t>DELETE FROM</a:t>
                      </a:r>
                      <a:r>
                        <a:rPr lang="fr-FR" sz="1600">
                          <a:effectLst/>
                        </a:rPr>
                        <a:t> tb_salaries </a:t>
                      </a:r>
                    </a:p>
                  </a:txBody>
                  <a:tcPr marL="46789" marR="46789" marT="23394" marB="23394" anchor="ctr">
                    <a:lnL>
                      <a:noFill/>
                    </a:lnL>
                    <a:lnR>
                      <a:noFill/>
                    </a:lnR>
                    <a:lnT>
                      <a:noFill/>
                    </a:lnT>
                    <a:lnB>
                      <a:noFill/>
                    </a:lnB>
                    <a:solidFill>
                      <a:srgbClr val="CFFAFF"/>
                    </a:solidFill>
                  </a:tcPr>
                </a:tc>
                <a:tc>
                  <a:txBody>
                    <a:bodyPr/>
                    <a:lstStyle/>
                    <a:p>
                      <a:r>
                        <a:rPr lang="fr-FR" sz="1600">
                          <a:effectLst/>
                        </a:rPr>
                        <a:t>OUPS : je viens de supprimer tous les enregistrements de la table : tb_salaries !</a:t>
                      </a:r>
                    </a:p>
                  </a:txBody>
                  <a:tcPr marL="46789" marR="46789" marT="23394" marB="23394" anchor="ctr">
                    <a:lnL>
                      <a:noFill/>
                    </a:lnL>
                    <a:lnR>
                      <a:noFill/>
                    </a:lnR>
                    <a:lnT>
                      <a:noFill/>
                    </a:lnT>
                    <a:lnB>
                      <a:noFill/>
                    </a:lnB>
                    <a:solidFill>
                      <a:srgbClr val="CFFAFF"/>
                    </a:solidFill>
                  </a:tcPr>
                </a:tc>
                <a:extLst>
                  <a:ext uri="{0D108BD9-81ED-4DB2-BD59-A6C34878D82A}">
                    <a16:rowId xmlns="" xmlns:a16="http://schemas.microsoft.com/office/drawing/2014/main" val="3150816571"/>
                  </a:ext>
                </a:extLst>
              </a:tr>
              <a:tr h="748617">
                <a:tc>
                  <a:txBody>
                    <a:bodyPr/>
                    <a:lstStyle/>
                    <a:p>
                      <a:r>
                        <a:rPr lang="en-US" sz="1600" b="1">
                          <a:solidFill>
                            <a:srgbClr val="FF0000"/>
                          </a:solidFill>
                          <a:effectLst/>
                        </a:rPr>
                        <a:t>DELETE FROM </a:t>
                      </a:r>
                      <a:r>
                        <a:rPr lang="en-US" sz="1600">
                          <a:solidFill>
                            <a:srgbClr val="000000"/>
                          </a:solidFill>
                          <a:effectLst/>
                        </a:rPr>
                        <a:t>tb_salaries</a:t>
                      </a:r>
                      <a:r>
                        <a:rPr lang="en-US" sz="1600" b="1">
                          <a:solidFill>
                            <a:srgbClr val="FF0000"/>
                          </a:solidFill>
                          <a:effectLst/>
                        </a:rPr>
                        <a:t/>
                      </a:r>
                      <a:br>
                        <a:rPr lang="en-US" sz="1600" b="1">
                          <a:solidFill>
                            <a:srgbClr val="FF0000"/>
                          </a:solidFill>
                          <a:effectLst/>
                        </a:rPr>
                      </a:br>
                      <a:r>
                        <a:rPr lang="en-US" sz="1600" b="1">
                          <a:solidFill>
                            <a:srgbClr val="FF0000"/>
                          </a:solidFill>
                          <a:effectLst/>
                        </a:rPr>
                        <a:t>WHERE </a:t>
                      </a:r>
                      <a:r>
                        <a:rPr lang="en-US" sz="1600">
                          <a:effectLst/>
                        </a:rPr>
                        <a:t>nom=”ARMSTRONG” </a:t>
                      </a:r>
                      <a:r>
                        <a:rPr lang="en-US" sz="1600" b="1">
                          <a:solidFill>
                            <a:srgbClr val="FF0000"/>
                          </a:solidFill>
                          <a:effectLst/>
                        </a:rPr>
                        <a:t>AND </a:t>
                      </a:r>
                      <a:r>
                        <a:rPr lang="en-US" sz="1600">
                          <a:effectLst/>
                        </a:rPr>
                        <a:t>prenom=”Louis”</a:t>
                      </a:r>
                    </a:p>
                  </a:txBody>
                  <a:tcPr marL="46789" marR="46789" marT="23394" marB="23394" anchor="ctr">
                    <a:lnL>
                      <a:noFill/>
                    </a:lnL>
                    <a:lnR>
                      <a:noFill/>
                    </a:lnR>
                    <a:lnT>
                      <a:noFill/>
                    </a:lnT>
                    <a:lnB>
                      <a:noFill/>
                    </a:lnB>
                  </a:tcPr>
                </a:tc>
                <a:tc>
                  <a:txBody>
                    <a:bodyPr/>
                    <a:lstStyle/>
                    <a:p>
                      <a:r>
                        <a:rPr lang="fr-FR" sz="1600" dirty="0">
                          <a:effectLst/>
                        </a:rPr>
                        <a:t>C’est mieux de ne supprimer qu’un seul salarié. (ou plusieurs en fonction des critères de la classe WHERE)</a:t>
                      </a:r>
                    </a:p>
                  </a:txBody>
                  <a:tcPr marL="46789" marR="46789" marT="23394" marB="23394" anchor="ctr">
                    <a:lnL>
                      <a:noFill/>
                    </a:lnL>
                    <a:lnR>
                      <a:noFill/>
                    </a:lnR>
                    <a:lnT>
                      <a:noFill/>
                    </a:lnT>
                    <a:lnB>
                      <a:noFill/>
                    </a:lnB>
                  </a:tcPr>
                </a:tc>
                <a:extLst>
                  <a:ext uri="{0D108BD9-81ED-4DB2-BD59-A6C34878D82A}">
                    <a16:rowId xmlns="" xmlns:a16="http://schemas.microsoft.com/office/drawing/2014/main" val="3584787196"/>
                  </a:ext>
                </a:extLst>
              </a:tr>
            </a:tbl>
          </a:graphicData>
        </a:graphic>
      </p:graphicFrame>
    </p:spTree>
    <p:extLst>
      <p:ext uri="{BB962C8B-B14F-4D97-AF65-F5344CB8AC3E}">
        <p14:creationId xmlns:p14="http://schemas.microsoft.com/office/powerpoint/2010/main" val="28797864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857250" indent="-857250">
              <a:buFont typeface="+mj-lt"/>
              <a:buAutoNum type="romanUcPeriod"/>
            </a:pPr>
            <a:r>
              <a:rPr lang="fr-FR" dirty="0"/>
              <a:t>Définition SQL Server </a:t>
            </a:r>
            <a:br>
              <a:rPr lang="fr-FR" dirty="0"/>
            </a:br>
            <a:endParaRPr lang="fr-FR" dirty="0"/>
          </a:p>
        </p:txBody>
      </p:sp>
      <p:sp>
        <p:nvSpPr>
          <p:cNvPr id="3" name="Espace réservé du contenu 2"/>
          <p:cNvSpPr>
            <a:spLocks noGrp="1"/>
          </p:cNvSpPr>
          <p:nvPr>
            <p:ph idx="1"/>
          </p:nvPr>
        </p:nvSpPr>
        <p:spPr>
          <a:ln>
            <a:solidFill>
              <a:srgbClr val="002060"/>
            </a:solidFill>
          </a:ln>
        </p:spPr>
        <p:txBody>
          <a:bodyPr>
            <a:normAutofit/>
          </a:bodyPr>
          <a:lstStyle/>
          <a:p>
            <a:r>
              <a:rPr lang="fr-FR" sz="2800" b="1" i="1" dirty="0"/>
              <a:t>Microsoft SQL Server</a:t>
            </a:r>
            <a:r>
              <a:rPr lang="fr-FR" sz="2800" dirty="0"/>
              <a:t> est un système de gestion de </a:t>
            </a:r>
            <a:r>
              <a:rPr lang="fr-FR" sz="2800" dirty="0" smtClean="0"/>
              <a:t>gestion de base de données </a:t>
            </a:r>
            <a:r>
              <a:rPr lang="fr-FR" sz="2800" dirty="0"/>
              <a:t> (SGBD)  </a:t>
            </a:r>
            <a:r>
              <a:rPr lang="fr-FR" sz="2800" dirty="0" smtClean="0"/>
              <a:t>en langage</a:t>
            </a:r>
            <a:r>
              <a:rPr lang="fr-FR" sz="2800" dirty="0"/>
              <a:t> </a:t>
            </a:r>
            <a:r>
              <a:rPr lang="fr-FR" sz="2800" dirty="0" smtClean="0"/>
              <a:t>SQL</a:t>
            </a:r>
            <a:r>
              <a:rPr lang="fr-FR" sz="2800" dirty="0"/>
              <a:t> incorporant entre autres un SGBDR. Il fonctionne sous les OS Windows et Linux Et MAC </a:t>
            </a:r>
            <a:r>
              <a:rPr lang="fr-FR" sz="2800" dirty="0" smtClean="0"/>
              <a:t>OS.</a:t>
            </a:r>
            <a:endParaRPr lang="fr-FR" sz="2800" dirty="0"/>
          </a:p>
          <a:p>
            <a:endParaRPr lang="fr-FR" sz="2800" dirty="0"/>
          </a:p>
        </p:txBody>
      </p:sp>
    </p:spTree>
    <p:extLst>
      <p:ext uri="{BB962C8B-B14F-4D97-AF65-F5344CB8AC3E}">
        <p14:creationId xmlns:p14="http://schemas.microsoft.com/office/powerpoint/2010/main" val="31314625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857250" indent="-857250">
              <a:buFont typeface="+mj-lt"/>
              <a:buAutoNum type="romanUcPeriod" startAt="2"/>
            </a:pPr>
            <a:r>
              <a:rPr lang="fr-FR" dirty="0"/>
              <a:t>Installation SQL Server et SSMS.</a:t>
            </a:r>
            <a:br>
              <a:rPr lang="fr-FR" dirty="0"/>
            </a:br>
            <a:endParaRPr lang="fr-FR" dirty="0"/>
          </a:p>
        </p:txBody>
      </p:sp>
      <p:pic>
        <p:nvPicPr>
          <p:cNvPr id="4" name="2019-09-21 at 14-43-1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29555" y="1506827"/>
            <a:ext cx="9620518" cy="4958367"/>
          </a:xfrm>
        </p:spPr>
      </p:pic>
    </p:spTree>
    <p:extLst>
      <p:ext uri="{BB962C8B-B14F-4D97-AF65-F5344CB8AC3E}">
        <p14:creationId xmlns:p14="http://schemas.microsoft.com/office/powerpoint/2010/main" val="34719752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9-21 at 14-51-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53567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68" y="1825624"/>
            <a:ext cx="10264462" cy="4639569"/>
          </a:xfrm>
          <a:prstGeom prst="rect">
            <a:avLst/>
          </a:prstGeom>
        </p:spPr>
      </p:pic>
      <p:sp>
        <p:nvSpPr>
          <p:cNvPr id="3" name="Rectangle 2"/>
          <p:cNvSpPr/>
          <p:nvPr/>
        </p:nvSpPr>
        <p:spPr>
          <a:xfrm>
            <a:off x="2439502" y="784469"/>
            <a:ext cx="8597691" cy="523220"/>
          </a:xfrm>
          <a:prstGeom prst="rect">
            <a:avLst/>
          </a:prstGeom>
        </p:spPr>
        <p:txBody>
          <a:bodyPr wrap="square">
            <a:spAutoFit/>
          </a:bodyPr>
          <a:lstStyle/>
          <a:p>
            <a:r>
              <a:rPr lang="fr-FR" sz="2800" dirty="0"/>
              <a:t>1-Les étapes pour créer une base de données :</a:t>
            </a:r>
          </a:p>
        </p:txBody>
      </p:sp>
    </p:spTree>
    <p:extLst>
      <p:ext uri="{BB962C8B-B14F-4D97-AF65-F5344CB8AC3E}">
        <p14:creationId xmlns:p14="http://schemas.microsoft.com/office/powerpoint/2010/main" val="204129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384" y="1236372"/>
            <a:ext cx="10219656" cy="4966349"/>
          </a:xfrm>
          <a:prstGeom prst="rect">
            <a:avLst/>
          </a:prstGeom>
        </p:spPr>
      </p:pic>
    </p:spTree>
    <p:extLst>
      <p:ext uri="{BB962C8B-B14F-4D97-AF65-F5344CB8AC3E}">
        <p14:creationId xmlns:p14="http://schemas.microsoft.com/office/powerpoint/2010/main" val="4102410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421" y="1453075"/>
            <a:ext cx="10612191" cy="4649274"/>
          </a:xfrm>
          <a:prstGeom prst="rect">
            <a:avLst/>
          </a:prstGeom>
        </p:spPr>
      </p:pic>
      <p:sp>
        <p:nvSpPr>
          <p:cNvPr id="5" name="Titre 4"/>
          <p:cNvSpPr>
            <a:spLocks noGrp="1"/>
          </p:cNvSpPr>
          <p:nvPr>
            <p:ph type="title"/>
          </p:nvPr>
        </p:nvSpPr>
        <p:spPr/>
        <p:txBody>
          <a:bodyPr/>
          <a:lstStyle/>
          <a:p>
            <a:endParaRPr lang="fr-FR" dirty="0"/>
          </a:p>
        </p:txBody>
      </p:sp>
    </p:spTree>
    <p:extLst>
      <p:ext uri="{BB962C8B-B14F-4D97-AF65-F5344CB8AC3E}">
        <p14:creationId xmlns:p14="http://schemas.microsoft.com/office/powerpoint/2010/main" val="1511060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48980" y="2942307"/>
            <a:ext cx="8911687" cy="1280890"/>
          </a:xfrm>
        </p:spPr>
        <p:txBody>
          <a:bodyPr>
            <a:normAutofit fontScale="90000"/>
          </a:bodyPr>
          <a:lstStyle/>
          <a:p>
            <a:pPr marL="857250" indent="-857250">
              <a:buFont typeface="+mj-lt"/>
              <a:buAutoNum type="romanUcPeriod" startAt="3"/>
            </a:pPr>
            <a:r>
              <a:rPr lang="fr-FR" dirty="0" smtClean="0"/>
              <a:t>Création </a:t>
            </a:r>
            <a:r>
              <a:rPr lang="fr-FR" dirty="0"/>
              <a:t>de base de donnée Sans </a:t>
            </a:r>
            <a:r>
              <a:rPr lang="fr-FR" dirty="0" smtClean="0"/>
              <a:t>SQL</a:t>
            </a:r>
            <a:r>
              <a:rPr lang="fr-FR" dirty="0"/>
              <a:t/>
            </a:r>
            <a:br>
              <a:rPr lang="fr-FR" dirty="0"/>
            </a:br>
            <a:endParaRPr lang="fr-FR" dirty="0"/>
          </a:p>
        </p:txBody>
      </p:sp>
    </p:spTree>
    <p:extLst>
      <p:ext uri="{BB962C8B-B14F-4D97-AF65-F5344CB8AC3E}">
        <p14:creationId xmlns:p14="http://schemas.microsoft.com/office/powerpoint/2010/main" val="276972223"/>
      </p:ext>
    </p:extLst>
  </p:cSld>
  <p:clrMapOvr>
    <a:masterClrMapping/>
  </p:clrMapOvr>
  <p:timing>
    <p:tnLst>
      <p:par>
        <p:cTn id="1" dur="indefinite" restart="never" nodeType="tmRoot"/>
      </p:par>
    </p:tnLst>
  </p:timing>
</p:sld>
</file>

<file path=ppt/theme/theme1.xml><?xml version="1.0" encoding="utf-8"?>
<a:theme xmlns:a="http://schemas.openxmlformats.org/drawingml/2006/main" name="Brin">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45</TotalTime>
  <Words>481</Words>
  <Application>Microsoft Office PowerPoint</Application>
  <PresentationFormat>Grand écran</PresentationFormat>
  <Paragraphs>65</Paragraphs>
  <Slides>22</Slides>
  <Notes>0</Notes>
  <HiddenSlides>0</HiddenSlides>
  <MMClips>2</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22</vt:i4>
      </vt:variant>
    </vt:vector>
  </HeadingPairs>
  <TitlesOfParts>
    <vt:vector size="27" baseType="lpstr">
      <vt:lpstr>Arial</vt:lpstr>
      <vt:lpstr>Arial Black</vt:lpstr>
      <vt:lpstr>Century Gothic</vt:lpstr>
      <vt:lpstr>Wingdings 3</vt:lpstr>
      <vt:lpstr>Brin</vt:lpstr>
      <vt:lpstr>Présentation Group A</vt:lpstr>
      <vt:lpstr>Sommaire:</vt:lpstr>
      <vt:lpstr>Définition SQL Server  </vt:lpstr>
      <vt:lpstr>Installation SQL Server et SSMS. </vt:lpstr>
      <vt:lpstr>Présentation PowerPoint</vt:lpstr>
      <vt:lpstr>Présentation PowerPoint</vt:lpstr>
      <vt:lpstr>Présentation PowerPoint</vt:lpstr>
      <vt:lpstr>Présentation PowerPoint</vt:lpstr>
      <vt:lpstr>Création de base de donnée Sans SQL </vt:lpstr>
      <vt:lpstr>1-Les étapes pour créer une base de données :</vt:lpstr>
      <vt:lpstr>1-Les étapes pour créer une base de données :</vt:lpstr>
      <vt:lpstr>1-Les étapes pour créer une base de données :</vt:lpstr>
      <vt:lpstr>Les étapes pour créer une table :</vt:lpstr>
      <vt:lpstr>2-Les étapes pour créer une table :</vt:lpstr>
      <vt:lpstr>2-Les étapes pour créer une table :</vt:lpstr>
      <vt:lpstr>2-Les étapes pour créer une table :</vt:lpstr>
      <vt:lpstr>Produit Cartésien. </vt:lpstr>
      <vt:lpstr>Introduction:</vt:lpstr>
      <vt:lpstr>EXEMPLE</vt:lpstr>
      <vt:lpstr>Principe Requêtes de SQL. </vt:lpstr>
      <vt:lpstr>Instruction SELECT</vt:lpstr>
      <vt:lpstr>Instructions INSERT, UPDATE et DELETE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Group A</dc:title>
  <dc:creator>youssra</dc:creator>
  <cp:lastModifiedBy>youssra</cp:lastModifiedBy>
  <cp:revision>5</cp:revision>
  <dcterms:created xsi:type="dcterms:W3CDTF">2019-09-27T07:57:04Z</dcterms:created>
  <dcterms:modified xsi:type="dcterms:W3CDTF">2019-09-28T08:24:04Z</dcterms:modified>
</cp:coreProperties>
</file>